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8" r:id="rId2"/>
    <p:sldId id="257" r:id="rId3"/>
    <p:sldId id="259" r:id="rId4"/>
    <p:sldId id="263" r:id="rId5"/>
    <p:sldId id="261" r:id="rId6"/>
    <p:sldId id="262" r:id="rId7"/>
    <p:sldId id="260" r:id="rId8"/>
    <p:sldId id="264" r:id="rId9"/>
    <p:sldId id="267" r:id="rId10"/>
    <p:sldId id="268" r:id="rId11"/>
    <p:sldId id="269" r:id="rId12"/>
    <p:sldId id="271"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25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2D920-E578-D4CF-AB0B-A7FB1953CC94}" v="16" dt="2023-12-17T01:19:11.285"/>
    <p1510:client id="{F99A6C39-19D8-C942-B6FC-9367AE4E8C28}" v="32" dt="2023-12-17T01:08:58.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756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537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262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9888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181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532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084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381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470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934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614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745293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unset over a vineyard&#10;&#10;Description automatically generated">
            <a:extLst>
              <a:ext uri="{FF2B5EF4-FFF2-40B4-BE49-F238E27FC236}">
                <a16:creationId xmlns:a16="http://schemas.microsoft.com/office/drawing/2014/main" id="{2ED0B7B6-691E-9D13-F33B-8ADF03B2A972}"/>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5EF1547B-ABBE-CCFB-89F3-BEF925EF7856}"/>
              </a:ext>
            </a:extLst>
          </p:cNvPr>
          <p:cNvSpPr txBox="1"/>
          <p:nvPr/>
        </p:nvSpPr>
        <p:spPr>
          <a:xfrm>
            <a:off x="8183450" y="3045316"/>
            <a:ext cx="351485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ea typeface="+mn-lt"/>
                <a:cs typeface="+mn-lt"/>
              </a:rPr>
              <a:t>CSD310 Database Development and Use</a:t>
            </a:r>
            <a:endParaRPr lang="en-US" sz="3200"/>
          </a:p>
          <a:p>
            <a:br>
              <a:rPr lang="en-US"/>
            </a:br>
            <a:endParaRPr lang="en-US"/>
          </a:p>
        </p:txBody>
      </p:sp>
      <p:sp>
        <p:nvSpPr>
          <p:cNvPr id="4" name="TextBox 3">
            <a:extLst>
              <a:ext uri="{FF2B5EF4-FFF2-40B4-BE49-F238E27FC236}">
                <a16:creationId xmlns:a16="http://schemas.microsoft.com/office/drawing/2014/main" id="{ACFEC7EC-71C6-ABF5-E3C6-4CA698D8B45C}"/>
              </a:ext>
            </a:extLst>
          </p:cNvPr>
          <p:cNvSpPr txBox="1"/>
          <p:nvPr/>
        </p:nvSpPr>
        <p:spPr>
          <a:xfrm>
            <a:off x="8384682" y="5151548"/>
            <a:ext cx="367584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i="0" u="none" strike="noStrike">
                <a:solidFill>
                  <a:srgbClr val="FFFFFF"/>
                </a:solidFill>
                <a:latin typeface="Georgia"/>
                <a:ea typeface="Georgia"/>
                <a:cs typeface="Georgia"/>
              </a:rPr>
              <a:t>Bacchus Winery Case Study</a:t>
            </a:r>
          </a:p>
        </p:txBody>
      </p:sp>
    </p:spTree>
    <p:extLst>
      <p:ext uri="{BB962C8B-B14F-4D97-AF65-F5344CB8AC3E}">
        <p14:creationId xmlns:p14="http://schemas.microsoft.com/office/powerpoint/2010/main" val="369403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B9E699-3486-EEF8-887B-6116BCE564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D923AC-0AEB-B633-7371-D5854A9D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515E-1C7A-EFCD-5547-1E37DD15FFC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2900" b="1">
                <a:latin typeface="Georgia"/>
              </a:rPr>
              <a:t>Wine Distribution Report Description</a:t>
            </a:r>
            <a:endParaRPr lang="en-US"/>
          </a:p>
        </p:txBody>
      </p:sp>
      <p:grpSp>
        <p:nvGrpSpPr>
          <p:cNvPr id="11" name="Group 10">
            <a:extLst>
              <a:ext uri="{FF2B5EF4-FFF2-40B4-BE49-F238E27FC236}">
                <a16:creationId xmlns:a16="http://schemas.microsoft.com/office/drawing/2014/main" id="{261ADAEB-2E35-601F-901D-1A9F6D901C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95BC326A-DCFC-FC80-3631-D49CA9BCA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5E6160-0300-1458-88BA-5AE21274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23B8847-15D9-D194-723A-A0D74026F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844F07-5995-0718-E6F4-683850651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E3D73B-224C-E78E-B9B6-BE290A131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for a winery&#10;&#10;Description automatically generated">
            <a:extLst>
              <a:ext uri="{FF2B5EF4-FFF2-40B4-BE49-F238E27FC236}">
                <a16:creationId xmlns:a16="http://schemas.microsoft.com/office/drawing/2014/main" id="{826D6A2E-0339-75B5-9CE0-806D9D4E13F7}"/>
              </a:ext>
            </a:extLst>
          </p:cNvPr>
          <p:cNvPicPr>
            <a:picLocks noChangeAspect="1"/>
          </p:cNvPicPr>
          <p:nvPr/>
        </p:nvPicPr>
        <p:blipFill rotWithShape="1">
          <a:blip r:embed="rId2"/>
          <a:srcRect t="3062" r="4" b="4"/>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C5335B25-DE3E-A2C7-C15D-7A7607089704}"/>
              </a:ext>
            </a:extLst>
          </p:cNvPr>
          <p:cNvSpPr txBox="1"/>
          <p:nvPr/>
        </p:nvSpPr>
        <p:spPr>
          <a:xfrm>
            <a:off x="483577" y="2623038"/>
            <a:ext cx="4938346"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34343"/>
                </a:solidFill>
                <a:latin typeface="Libre Baskerville"/>
                <a:ea typeface="+mn-lt"/>
                <a:cs typeface="+mn-lt"/>
              </a:rPr>
              <a:t>The information needed for the report is the sales performance of each wine. Also, distribution details for each wine.</a:t>
            </a:r>
            <a:endParaRPr lang="en-US">
              <a:latin typeface="Libre Baskerville"/>
            </a:endParaRPr>
          </a:p>
          <a:p>
            <a:br>
              <a:rPr lang="en-US"/>
            </a:br>
            <a:endParaRPr lang="en-US">
              <a:latin typeface="Libre Baskerville"/>
            </a:endParaRPr>
          </a:p>
          <a:p>
            <a:r>
              <a:rPr lang="en-US" sz="1400" b="1">
                <a:solidFill>
                  <a:srgbClr val="9C254D"/>
                </a:solidFill>
                <a:latin typeface="Libre Baskerville"/>
                <a:ea typeface="+mn-lt"/>
                <a:cs typeface="+mn-lt"/>
              </a:rPr>
              <a:t>Elements of the Report:</a:t>
            </a:r>
            <a:r>
              <a:rPr lang="en-US" sz="1400" b="1" i="1">
                <a:solidFill>
                  <a:srgbClr val="9C254D"/>
                </a:solidFill>
                <a:latin typeface="Libre Baskerville"/>
                <a:ea typeface="+mn-lt"/>
                <a:cs typeface="+mn-lt"/>
              </a:rPr>
              <a:t>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Wine sales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Sales data for each wine over the last four quarters.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Identify top-selling and low-performing wines.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Distributor information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List of all distributors.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Assignment of each wine to specific distributors.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Highlight wines that are not meeting sales expectations.</a:t>
            </a:r>
            <a:r>
              <a:rPr lang="en-US" sz="1400">
                <a:solidFill>
                  <a:srgbClr val="374151"/>
                </a:solidFill>
                <a:ea typeface="+mn-lt"/>
                <a:cs typeface="+mn-lt"/>
              </a:rPr>
              <a:t> </a:t>
            </a:r>
            <a:endParaRPr lang="en-US"/>
          </a:p>
          <a:p>
            <a:endParaRPr lang="en-US"/>
          </a:p>
          <a:p>
            <a:br>
              <a:rPr lang="en-US"/>
            </a:br>
            <a:endParaRPr lang="en-US"/>
          </a:p>
        </p:txBody>
      </p:sp>
    </p:spTree>
    <p:extLst>
      <p:ext uri="{BB962C8B-B14F-4D97-AF65-F5344CB8AC3E}">
        <p14:creationId xmlns:p14="http://schemas.microsoft.com/office/powerpoint/2010/main" val="102623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A3D381-4DF7-8E9E-1160-BABF1DBABB75}"/>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6C67DC6-C151-93AB-145D-E2EEF57BD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2F8C1-2F88-C12A-4209-7CE28DBAA8E4}"/>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1B916B9B-D34C-C3EA-FFBE-1F2FF55715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8338BE3-A079-74DA-5738-B3B57119D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112612-C6A3-E836-69B9-BCD428092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35AA0D-845A-4BA5-6791-50440498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6F150C2-8D13-1E38-9A77-98087B281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52D9B9-3114-64BD-3A84-ECD62B6FA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A3C1B29E-06B3-8EAB-DCF7-44607991B604}"/>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a:extLst>
              <a:ext uri="{FF2B5EF4-FFF2-40B4-BE49-F238E27FC236}">
                <a16:creationId xmlns:a16="http://schemas.microsoft.com/office/drawing/2014/main" id="{02E5DABD-DD9F-3FF0-F601-28557EC73A3E}"/>
              </a:ext>
            </a:extLst>
          </p:cNvPr>
          <p:cNvPicPr>
            <a:picLocks noChangeAspect="1"/>
          </p:cNvPicPr>
          <p:nvPr/>
        </p:nvPicPr>
        <p:blipFill rotWithShape="1">
          <a:blip r:embed="rId3">
            <a:extLst>
              <a:ext uri="{28A0092B-C50C-407E-A947-70E740481C1C}">
                <a14:useLocalDpi xmlns:a14="http://schemas.microsoft.com/office/drawing/2010/main" val="0"/>
              </a:ext>
            </a:extLst>
          </a:blip>
          <a:srcRect l="4767" t="28701" r="33108" b="13989"/>
          <a:stretch/>
        </p:blipFill>
        <p:spPr>
          <a:xfrm>
            <a:off x="146258" y="1430675"/>
            <a:ext cx="4619252" cy="3936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525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61F98B-228D-B817-C1FA-661517F01FC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F261D1F-642D-6C92-F035-C26FEE0C6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D3174-DC7E-7DFB-3DB7-323E347F7839}"/>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481C6F65-CB1E-9CF2-C2EF-B823A4E9D9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A507571-D06F-3C5F-2D1D-58C4A8765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C9D195-FAAB-8F08-ACBC-15964045C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F28433-88D7-048D-3BC9-90EEDF74E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7105E87-680A-EA39-1C13-E3DA037E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94301F-AEB3-A4E1-46B7-8E47521DB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7CB8280A-B086-0594-564A-B57E329F641A}"/>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a:extLst>
              <a:ext uri="{FF2B5EF4-FFF2-40B4-BE49-F238E27FC236}">
                <a16:creationId xmlns:a16="http://schemas.microsoft.com/office/drawing/2014/main" id="{09F18097-07C3-1AFB-DB11-5EFA62B6C5D3}"/>
              </a:ext>
            </a:extLst>
          </p:cNvPr>
          <p:cNvPicPr>
            <a:picLocks noChangeAspect="1"/>
          </p:cNvPicPr>
          <p:nvPr/>
        </p:nvPicPr>
        <p:blipFill rotWithShape="1">
          <a:blip r:embed="rId3">
            <a:extLst>
              <a:ext uri="{28A0092B-C50C-407E-A947-70E740481C1C}">
                <a14:useLocalDpi xmlns:a14="http://schemas.microsoft.com/office/drawing/2010/main" val="0"/>
              </a:ext>
            </a:extLst>
          </a:blip>
          <a:srcRect r="4861" b="7521"/>
          <a:stretch/>
        </p:blipFill>
        <p:spPr>
          <a:xfrm>
            <a:off x="70707" y="2070323"/>
            <a:ext cx="5532078" cy="2663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4950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ine barrels">
            <a:extLst>
              <a:ext uri="{FF2B5EF4-FFF2-40B4-BE49-F238E27FC236}">
                <a16:creationId xmlns:a16="http://schemas.microsoft.com/office/drawing/2014/main" id="{ACAE628F-8834-505D-45EC-9D1DC8423591}"/>
              </a:ext>
            </a:extLst>
          </p:cNvPr>
          <p:cNvPicPr>
            <a:picLocks noChangeAspect="1"/>
          </p:cNvPicPr>
          <p:nvPr/>
        </p:nvPicPr>
        <p:blipFill rotWithShape="1">
          <a:blip r:embed="rId2"/>
          <a:srcRect t="6120" r="23298" b="297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520137-BAB5-8F40-2F53-AC3975503FA8}"/>
              </a:ext>
            </a:extLst>
          </p:cNvPr>
          <p:cNvSpPr txBox="1"/>
          <p:nvPr/>
        </p:nvSpPr>
        <p:spPr>
          <a:xfrm>
            <a:off x="184904" y="395532"/>
            <a:ext cx="3917853" cy="116431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b="1">
                <a:latin typeface="Georgia"/>
                <a:ea typeface="+mj-ea"/>
                <a:cs typeface="+mj-cs"/>
              </a:rPr>
              <a:t>Assumptions</a:t>
            </a:r>
            <a:endParaRPr lang="en-US" sz="3600">
              <a:latin typeface="Georgia"/>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7F7D95-C54B-AD2F-5099-954A9651DDCD}"/>
              </a:ext>
            </a:extLst>
          </p:cNvPr>
          <p:cNvSpPr txBox="1"/>
          <p:nvPr/>
        </p:nvSpPr>
        <p:spPr>
          <a:xfrm>
            <a:off x="187569" y="1840524"/>
            <a:ext cx="527831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bre Baskerville"/>
                <a:ea typeface="+mn-lt"/>
                <a:cs typeface="+mn-lt"/>
              </a:rPr>
              <a:t>While interpreting the case study to propose design ideas, several assumptions were made based on the information provided. The case implies Stan and Davis's desire to modernize the winery's operations and improve business methods. This assumption leads to suggestions for adopting technology-driven solutions and updated processes. With this assumption in mind, we wanted to make sure a modernized design was put into place, as well as a minimalistic look. Incorporating supply chain software would offer real-time tracking of orders and shipments.  Time tracking applications would prove to be helpful for accuracy</a:t>
            </a:r>
            <a:r>
              <a:rPr lang="en-US">
                <a:ea typeface="+mn-lt"/>
                <a:cs typeface="+mn-lt"/>
              </a:rPr>
              <a:t>.  </a:t>
            </a:r>
            <a:endParaRPr lang="en-US"/>
          </a:p>
          <a:p>
            <a:br>
              <a:rPr lang="en-US"/>
            </a:br>
            <a:endParaRPr lang="en-US"/>
          </a:p>
        </p:txBody>
      </p:sp>
    </p:spTree>
    <p:extLst>
      <p:ext uri="{BB962C8B-B14F-4D97-AF65-F5344CB8AC3E}">
        <p14:creationId xmlns:p14="http://schemas.microsoft.com/office/powerpoint/2010/main" val="87274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hand holding a wine glass&#10;&#10;Description automatically generated">
            <a:extLst>
              <a:ext uri="{FF2B5EF4-FFF2-40B4-BE49-F238E27FC236}">
                <a16:creationId xmlns:a16="http://schemas.microsoft.com/office/drawing/2014/main" id="{DC4BC131-F228-33CB-CE49-D57650B98432}"/>
              </a:ext>
            </a:extLst>
          </p:cNvPr>
          <p:cNvPicPr>
            <a:picLocks noChangeAspect="1"/>
          </p:cNvPicPr>
          <p:nvPr/>
        </p:nvPicPr>
        <p:blipFill rotWithShape="1">
          <a:blip r:embed="rId2"/>
          <a:srcRect t="3302" r="-2" b="12473"/>
          <a:stretch/>
        </p:blipFill>
        <p:spPr>
          <a:xfrm>
            <a:off x="-6588" y="10"/>
            <a:ext cx="12198588" cy="6857990"/>
          </a:xfrm>
          <a:prstGeom prst="rect">
            <a:avLst/>
          </a:prstGeom>
        </p:spPr>
      </p:pic>
    </p:spTree>
    <p:extLst>
      <p:ext uri="{BB962C8B-B14F-4D97-AF65-F5344CB8AC3E}">
        <p14:creationId xmlns:p14="http://schemas.microsoft.com/office/powerpoint/2010/main" val="135174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F930A3D-658D-48F5-A13E-C57BA0B2B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AF39ED-3E26-E6E8-2A6F-EFF28716CC32}"/>
              </a:ext>
            </a:extLst>
          </p:cNvPr>
          <p:cNvSpPr>
            <a:spLocks noGrp="1"/>
          </p:cNvSpPr>
          <p:nvPr>
            <p:ph type="ctrTitle"/>
          </p:nvPr>
        </p:nvSpPr>
        <p:spPr>
          <a:xfrm>
            <a:off x="7178596" y="679730"/>
            <a:ext cx="4475848" cy="3787041"/>
          </a:xfrm>
        </p:spPr>
        <p:txBody>
          <a:bodyPr>
            <a:normAutofit/>
          </a:bodyPr>
          <a:lstStyle/>
          <a:p>
            <a:pPr algn="l"/>
            <a:r>
              <a:rPr lang="en-US" sz="3800" b="1">
                <a:ea typeface="+mj-lt"/>
                <a:cs typeface="+mj-lt"/>
              </a:rPr>
              <a:t>Ashley Landin</a:t>
            </a:r>
            <a:endParaRPr lang="en-US" sz="3800">
              <a:cs typeface="Calibri Light"/>
            </a:endParaRPr>
          </a:p>
          <a:p>
            <a:pPr algn="l"/>
            <a:r>
              <a:rPr lang="en-US" sz="3800" b="1">
                <a:ea typeface="+mj-lt"/>
                <a:cs typeface="+mj-lt"/>
              </a:rPr>
              <a:t>Cody Ferre</a:t>
            </a:r>
            <a:endParaRPr lang="en-US" sz="3800">
              <a:cs typeface="Calibri Light"/>
            </a:endParaRPr>
          </a:p>
          <a:p>
            <a:pPr algn="l"/>
            <a:r>
              <a:rPr lang="en-US" sz="3800" b="1">
                <a:ea typeface="+mj-lt"/>
                <a:cs typeface="+mj-lt"/>
              </a:rPr>
              <a:t>Deandra Ash</a:t>
            </a:r>
            <a:endParaRPr lang="en-US" sz="3800">
              <a:cs typeface="Calibri Light"/>
            </a:endParaRPr>
          </a:p>
          <a:p>
            <a:pPr algn="l"/>
            <a:r>
              <a:rPr lang="en-US" sz="3800" b="1">
                <a:ea typeface="+mj-lt"/>
                <a:cs typeface="+mj-lt"/>
              </a:rPr>
              <a:t>Irene Carrillo Jaramillo</a:t>
            </a:r>
            <a:endParaRPr lang="en-US" sz="3800">
              <a:cs typeface="Calibri Light"/>
            </a:endParaRPr>
          </a:p>
          <a:p>
            <a:pPr algn="l"/>
            <a:r>
              <a:rPr lang="en-US" sz="3800" b="1">
                <a:ea typeface="+mj-lt"/>
                <a:cs typeface="+mj-lt"/>
              </a:rPr>
              <a:t>Samuel Segars</a:t>
            </a:r>
            <a:endParaRPr lang="en-US" sz="3800">
              <a:cs typeface="Calibri Light"/>
            </a:endParaRPr>
          </a:p>
          <a:p>
            <a:pPr algn="l"/>
            <a:br>
              <a:rPr lang="en-US" sz="3800"/>
            </a:br>
            <a:endParaRPr lang="en-US" sz="3800"/>
          </a:p>
        </p:txBody>
      </p:sp>
      <p:sp>
        <p:nvSpPr>
          <p:cNvPr id="4" name="Subtitle 3">
            <a:extLst>
              <a:ext uri="{FF2B5EF4-FFF2-40B4-BE49-F238E27FC236}">
                <a16:creationId xmlns:a16="http://schemas.microsoft.com/office/drawing/2014/main" id="{D7BB69FC-5E42-4FBB-B46F-BDF4CBA8B164}"/>
              </a:ext>
            </a:extLst>
          </p:cNvPr>
          <p:cNvSpPr>
            <a:spLocks noGrp="1"/>
          </p:cNvSpPr>
          <p:nvPr>
            <p:ph type="subTitle" idx="1"/>
          </p:nvPr>
        </p:nvSpPr>
        <p:spPr>
          <a:xfrm>
            <a:off x="7178595" y="5045529"/>
            <a:ext cx="4475848" cy="1322614"/>
          </a:xfrm>
        </p:spPr>
        <p:txBody>
          <a:bodyPr vert="horz" lIns="91440" tIns="45720" rIns="91440" bIns="45720" rtlCol="0">
            <a:normAutofit/>
          </a:bodyPr>
          <a:lstStyle/>
          <a:p>
            <a:pPr algn="l"/>
            <a:r>
              <a:rPr lang="en-US" b="1">
                <a:latin typeface="Georgia"/>
              </a:rPr>
              <a:t>Bacchus Case Study Project Bacchus Case Study Project Members</a:t>
            </a:r>
          </a:p>
        </p:txBody>
      </p: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for a winery&#10;&#10;Description automatically generated">
            <a:extLst>
              <a:ext uri="{FF2B5EF4-FFF2-40B4-BE49-F238E27FC236}">
                <a16:creationId xmlns:a16="http://schemas.microsoft.com/office/drawing/2014/main" id="{9C4AC15A-C42B-CF00-0DBF-7E0F7CCEDF49}"/>
              </a:ext>
            </a:extLst>
          </p:cNvPr>
          <p:cNvPicPr>
            <a:picLocks noChangeAspect="1"/>
          </p:cNvPicPr>
          <p:nvPr/>
        </p:nvPicPr>
        <p:blipFill rotWithShape="1">
          <a:blip r:embed="rId2"/>
          <a:srcRect t="22447" r="-4" b="22445"/>
          <a:stretch/>
        </p:blipFill>
        <p:spPr>
          <a:xfrm>
            <a:off x="965587" y="425052"/>
            <a:ext cx="5127395" cy="2825496"/>
          </a:xfrm>
          <a:prstGeom prst="rect">
            <a:avLst/>
          </a:prstGeom>
        </p:spPr>
      </p:pic>
      <p:pic>
        <p:nvPicPr>
          <p:cNvPr id="5" name="Picture 4" descr="Bunch of grapes on vine">
            <a:extLst>
              <a:ext uri="{FF2B5EF4-FFF2-40B4-BE49-F238E27FC236}">
                <a16:creationId xmlns:a16="http://schemas.microsoft.com/office/drawing/2014/main" id="{82DDF608-B15F-2298-6874-04EDBAFB6F7A}"/>
              </a:ext>
            </a:extLst>
          </p:cNvPr>
          <p:cNvPicPr>
            <a:picLocks noChangeAspect="1"/>
          </p:cNvPicPr>
          <p:nvPr/>
        </p:nvPicPr>
        <p:blipFill rotWithShape="1">
          <a:blip r:embed="rId3"/>
          <a:srcRect t="8671" b="8671"/>
          <a:stretch/>
        </p:blipFill>
        <p:spPr>
          <a:xfrm>
            <a:off x="968605" y="3437313"/>
            <a:ext cx="5127395" cy="2825496"/>
          </a:xfrm>
          <a:prstGeom prst="rect">
            <a:avLst/>
          </a:prstGeom>
        </p:spPr>
      </p:pic>
      <p:sp>
        <p:nvSpPr>
          <p:cNvPr id="32" name="Rectangle 31">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52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15E5D9-6F3A-22E5-1D64-8F7CE90E3076}"/>
              </a:ext>
            </a:extLst>
          </p:cNvPr>
          <p:cNvSpPr txBox="1"/>
          <p:nvPr/>
        </p:nvSpPr>
        <p:spPr>
          <a:xfrm>
            <a:off x="312312" y="2209576"/>
            <a:ext cx="2417763"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Company History</a:t>
            </a:r>
          </a:p>
          <a:p>
            <a:pPr>
              <a:lnSpc>
                <a:spcPct val="90000"/>
              </a:lnSpc>
              <a:spcAft>
                <a:spcPts val="600"/>
              </a:spcAft>
            </a:pPr>
            <a:endParaRPr lang="en-US" sz="1500" b="1">
              <a:latin typeface="Libre Baskerville"/>
              <a:ea typeface="+mn-lt"/>
              <a:cs typeface="+mn-lt"/>
            </a:endParaRPr>
          </a:p>
          <a:p>
            <a:pPr marL="285750" indent="-285750">
              <a:lnSpc>
                <a:spcPct val="90000"/>
              </a:lnSpc>
              <a:spcAft>
                <a:spcPts val="600"/>
              </a:spcAft>
              <a:buFont typeface="Arial"/>
              <a:buChar char="•"/>
            </a:pPr>
            <a:r>
              <a:rPr lang="en-US" sz="1500">
                <a:latin typeface="Libre Baskerville"/>
                <a:ea typeface="+mn-lt"/>
                <a:cs typeface="+mn-lt"/>
              </a:rPr>
              <a:t>The company was inherited by Stan and Davis Bacchus from their father after his retirement. </a:t>
            </a:r>
            <a:endParaRPr lang="en-US" sz="1500">
              <a:latin typeface="Libre Baskerville"/>
              <a:cs typeface="Calibri"/>
            </a:endParaRPr>
          </a:p>
          <a:p>
            <a:pPr marL="285750" indent="-285750">
              <a:lnSpc>
                <a:spcPct val="90000"/>
              </a:lnSpc>
              <a:spcAft>
                <a:spcPts val="600"/>
              </a:spcAft>
              <a:buFont typeface="Arial"/>
              <a:buChar char="•"/>
            </a:pPr>
            <a:r>
              <a:rPr lang="en-US" sz="1500">
                <a:latin typeface="Libre Baskerville"/>
                <a:ea typeface="+mn-lt"/>
                <a:cs typeface="+mn-lt"/>
              </a:rPr>
              <a:t>They are currently hoping to implement new business methods to further the company’s success</a:t>
            </a:r>
            <a:endParaRPr lang="en-US" sz="1500">
              <a:latin typeface="Libre Baskerville"/>
            </a:endParaRPr>
          </a:p>
          <a:p>
            <a:pPr>
              <a:lnSpc>
                <a:spcPct val="90000"/>
              </a:lnSpc>
              <a:spcAft>
                <a:spcPts val="600"/>
              </a:spcAft>
            </a:pPr>
            <a:endParaRPr lang="en-US" sz="1500" b="1">
              <a:latin typeface="Libre Baskerville"/>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p:txBody>
      </p:sp>
      <p:sp>
        <p:nvSpPr>
          <p:cNvPr id="6" name="TextBox 5">
            <a:extLst>
              <a:ext uri="{FF2B5EF4-FFF2-40B4-BE49-F238E27FC236}">
                <a16:creationId xmlns:a16="http://schemas.microsoft.com/office/drawing/2014/main" id="{EF7C5144-FA0E-E1CE-9456-EA06AEE02BCA}"/>
              </a:ext>
            </a:extLst>
          </p:cNvPr>
          <p:cNvSpPr txBox="1"/>
          <p:nvPr/>
        </p:nvSpPr>
        <p:spPr>
          <a:xfrm>
            <a:off x="3470773" y="2209576"/>
            <a:ext cx="4065588"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Business Practices</a:t>
            </a:r>
          </a:p>
          <a:p>
            <a:pPr>
              <a:lnSpc>
                <a:spcPct val="90000"/>
              </a:lnSpc>
              <a:spcAft>
                <a:spcPts val="600"/>
              </a:spcAft>
            </a:pPr>
            <a:endParaRPr lang="en-US" b="1">
              <a:latin typeface="Libre Baskerville"/>
              <a:ea typeface="+mn-lt"/>
              <a:cs typeface="+mn-lt"/>
            </a:endParaRPr>
          </a:p>
          <a:p>
            <a:pPr marL="285750" indent="-285750">
              <a:lnSpc>
                <a:spcPct val="90000"/>
              </a:lnSpc>
              <a:spcAft>
                <a:spcPts val="600"/>
              </a:spcAft>
              <a:buFont typeface="Arial"/>
              <a:buChar char="•"/>
            </a:pPr>
            <a:r>
              <a:rPr lang="en-US">
                <a:latin typeface="Libre Baskerville"/>
                <a:ea typeface="+mn-lt"/>
                <a:cs typeface="+mn-lt"/>
              </a:rPr>
              <a:t>Bacchus Winery grows grapes for their Merlot, Cabernet, Chablis, and Chardonnay.</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They have suppliers for the following products: bottles and corks, labels and boxes, and vats and tubing. Each shipment comes every month. </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Stan and Davis keep track of the supply inventory.</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Maria is the one in charge of distribution.</a:t>
            </a:r>
            <a:endParaRPr lang="en-US">
              <a:latin typeface="Libre Baskerville"/>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p:txBody>
      </p:sp>
      <p:sp>
        <p:nvSpPr>
          <p:cNvPr id="7" name="TextBox 6">
            <a:extLst>
              <a:ext uri="{FF2B5EF4-FFF2-40B4-BE49-F238E27FC236}">
                <a16:creationId xmlns:a16="http://schemas.microsoft.com/office/drawing/2014/main" id="{5AB36443-AC16-DC5D-3C3C-6F295D53732E}"/>
              </a:ext>
            </a:extLst>
          </p:cNvPr>
          <p:cNvSpPr txBox="1"/>
          <p:nvPr/>
        </p:nvSpPr>
        <p:spPr>
          <a:xfrm>
            <a:off x="7984756" y="2209576"/>
            <a:ext cx="3886200"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Case Study Questions</a:t>
            </a:r>
          </a:p>
          <a:p>
            <a:pPr>
              <a:lnSpc>
                <a:spcPct val="90000"/>
              </a:lnSpc>
              <a:spcAft>
                <a:spcPts val="600"/>
              </a:spcAft>
            </a:pPr>
            <a:endParaRPr lang="en-US" sz="1500" b="1">
              <a:latin typeface="Libre Baskerville"/>
              <a:ea typeface="+mn-lt"/>
              <a:cs typeface="+mn-lt"/>
            </a:endParaRPr>
          </a:p>
          <a:p>
            <a:pPr marL="285750" indent="-285750">
              <a:lnSpc>
                <a:spcPct val="90000"/>
              </a:lnSpc>
              <a:spcAft>
                <a:spcPts val="600"/>
              </a:spcAft>
              <a:buFont typeface="Arial"/>
              <a:buChar char="•"/>
            </a:pPr>
            <a:r>
              <a:rPr lang="en-US" sz="1500">
                <a:latin typeface="Libre Baskerville"/>
                <a:ea typeface="+mn-lt"/>
                <a:cs typeface="+mn-lt"/>
              </a:rPr>
              <a:t>Are all suppliers delivering on time?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Is there a large gap between expected delivery and actual delivery?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The wine distribution, are all wines selling as they thought?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Is one wine not selling?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Which distributor carries which wine?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During the last four quarters, how many hours did each employee work?</a:t>
            </a:r>
            <a:endParaRPr lang="en-US" sz="1500">
              <a:latin typeface="Libre Baskerville"/>
            </a:endParaRPr>
          </a:p>
          <a:p>
            <a:pPr>
              <a:lnSpc>
                <a:spcPct val="90000"/>
              </a:lnSpc>
              <a:spcAft>
                <a:spcPts val="600"/>
              </a:spcAft>
            </a:pPr>
            <a:endParaRPr lang="en-US" sz="1500" b="1">
              <a:latin typeface="Libre Baskerville"/>
              <a:cs typeface="Calibri"/>
            </a:endParaRPr>
          </a:p>
          <a:p>
            <a:pPr>
              <a:lnSpc>
                <a:spcPct val="90000"/>
              </a:lnSpc>
              <a:spcAft>
                <a:spcPts val="600"/>
              </a:spcAft>
            </a:pPr>
            <a:endParaRPr lang="en-US" sz="1500" b="1">
              <a:cs typeface="Calibri"/>
            </a:endParaRPr>
          </a:p>
        </p:txBody>
      </p:sp>
      <p:sp>
        <p:nvSpPr>
          <p:cNvPr id="2" name="Title 1">
            <a:extLst>
              <a:ext uri="{FF2B5EF4-FFF2-40B4-BE49-F238E27FC236}">
                <a16:creationId xmlns:a16="http://schemas.microsoft.com/office/drawing/2014/main" id="{83738F04-18E8-8CE8-026C-4380D3444D60}"/>
              </a:ext>
            </a:extLst>
          </p:cNvPr>
          <p:cNvSpPr>
            <a:spLocks noGrp="1"/>
          </p:cNvSpPr>
          <p:nvPr>
            <p:ph type="title"/>
          </p:nvPr>
        </p:nvSpPr>
        <p:spPr>
          <a:xfrm>
            <a:off x="183524" y="206270"/>
            <a:ext cx="10515600" cy="1505883"/>
          </a:xfrm>
        </p:spPr>
        <p:txBody>
          <a:bodyPr vert="horz" lIns="91440" tIns="45720" rIns="91440" bIns="45720" rtlCol="0" anchor="ctr">
            <a:normAutofit/>
          </a:bodyPr>
          <a:lstStyle/>
          <a:p>
            <a:r>
              <a:rPr lang="en-US" sz="3300" b="1" kern="1200">
                <a:solidFill>
                  <a:srgbClr val="9C254D"/>
                </a:solidFill>
                <a:latin typeface="+mj-lt"/>
                <a:ea typeface="+mj-ea"/>
                <a:cs typeface="+mj-cs"/>
              </a:rPr>
              <a:t>Case Study: Bacchus Winery</a:t>
            </a:r>
            <a:endParaRPr lang="en-US" sz="3300" kern="1200">
              <a:solidFill>
                <a:srgbClr val="9C254D"/>
              </a:solidFill>
              <a:latin typeface="+mj-lt"/>
              <a:ea typeface="+mj-ea"/>
              <a:cs typeface="+mj-cs"/>
            </a:endParaRPr>
          </a:p>
          <a:p>
            <a:br>
              <a:rPr lang="en-US" sz="3300" kern="1200"/>
            </a:br>
            <a:endParaRPr lang="en-US" sz="3300" kern="1200">
              <a:solidFill>
                <a:schemeClr val="tx1"/>
              </a:solidFill>
              <a:latin typeface="+mj-lt"/>
              <a:ea typeface="+mj-ea"/>
              <a:cs typeface="+mj-cs"/>
            </a:endParaRPr>
          </a:p>
        </p:txBody>
      </p:sp>
      <p:pic>
        <p:nvPicPr>
          <p:cNvPr id="4" name="Picture 3" descr="A logo for a winery&#10;&#10;Description automatically generated">
            <a:extLst>
              <a:ext uri="{FF2B5EF4-FFF2-40B4-BE49-F238E27FC236}">
                <a16:creationId xmlns:a16="http://schemas.microsoft.com/office/drawing/2014/main" id="{D9755412-05A8-454A-2E1C-258F7F710B86}"/>
              </a:ext>
            </a:extLst>
          </p:cNvPr>
          <p:cNvPicPr>
            <a:picLocks noChangeAspect="1"/>
          </p:cNvPicPr>
          <p:nvPr/>
        </p:nvPicPr>
        <p:blipFill>
          <a:blip r:embed="rId2"/>
          <a:stretch>
            <a:fillRect/>
          </a:stretch>
        </p:blipFill>
        <p:spPr>
          <a:xfrm>
            <a:off x="9672077" y="-168426"/>
            <a:ext cx="2451279" cy="2451279"/>
          </a:xfrm>
          <a:prstGeom prst="rect">
            <a:avLst/>
          </a:prstGeom>
        </p:spPr>
      </p:pic>
      <p:sp>
        <p:nvSpPr>
          <p:cNvPr id="8" name="Rectangle 7">
            <a:extLst>
              <a:ext uri="{FF2B5EF4-FFF2-40B4-BE49-F238E27FC236}">
                <a16:creationId xmlns:a16="http://schemas.microsoft.com/office/drawing/2014/main" id="{E54EB7FE-DDFD-1E79-A5DA-0ECF4E8E9339}"/>
              </a:ext>
            </a:extLst>
          </p:cNvPr>
          <p:cNvSpPr/>
          <p:nvPr/>
        </p:nvSpPr>
        <p:spPr>
          <a:xfrm>
            <a:off x="237471" y="1920657"/>
            <a:ext cx="11638767" cy="62631"/>
          </a:xfrm>
          <a:prstGeom prst="rect">
            <a:avLst/>
          </a:prstGeom>
          <a:solidFill>
            <a:srgbClr val="9C254D"/>
          </a:solidFill>
          <a:ln>
            <a:solidFill>
              <a:srgbClr val="9C25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71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D1B4CF-7363-51C0-DB77-B1DCDA369121}"/>
              </a:ext>
            </a:extLst>
          </p:cNvPr>
          <p:cNvPicPr>
            <a:picLocks noChangeAspect="1"/>
          </p:cNvPicPr>
          <p:nvPr/>
        </p:nvPicPr>
        <p:blipFill rotWithShape="1">
          <a:blip r:embed="rId2"/>
          <a:srcRect r="21698"/>
          <a:stretch/>
        </p:blipFill>
        <p:spPr>
          <a:xfrm>
            <a:off x="1864514" y="757925"/>
            <a:ext cx="5406236" cy="5352884"/>
          </a:xfrm>
          <a:prstGeom prst="rect">
            <a:avLst/>
          </a:prstGeom>
        </p:spPr>
      </p:pic>
    </p:spTree>
    <p:extLst>
      <p:ext uri="{BB962C8B-B14F-4D97-AF65-F5344CB8AC3E}">
        <p14:creationId xmlns:p14="http://schemas.microsoft.com/office/powerpoint/2010/main" val="403939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6DDE1-951B-1E8F-542E-6E1F93D107C0}"/>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sz="3700" b="1">
                <a:latin typeface="Georgia"/>
              </a:rPr>
              <a:t>Supplier/Shipment Report Description</a:t>
            </a:r>
            <a:endParaRPr lang="en-US" sz="3700">
              <a:latin typeface="Georgia"/>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16EE11-9417-6A0B-4668-50DC82E3E00E}"/>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Aft>
                <a:spcPts val="600"/>
              </a:spcAft>
            </a:pPr>
            <a:r>
              <a:rPr lang="en-US" sz="1400" b="0" i="0" u="none" strike="noStrike">
                <a:latin typeface="Libre Baskerville"/>
              </a:rPr>
              <a:t>The information needed for the report is the time stamp for deliveries from each supplier and the comparison between expected and actual delivery time. </a:t>
            </a:r>
            <a:endParaRPr lang="en-US">
              <a:latin typeface="Libre Baskerville"/>
            </a:endParaRPr>
          </a:p>
          <a:p>
            <a:pPr>
              <a:lnSpc>
                <a:spcPct val="90000"/>
              </a:lnSpc>
              <a:spcAft>
                <a:spcPts val="600"/>
              </a:spcAft>
            </a:pPr>
            <a:br>
              <a:rPr lang="en-US" sz="1400" b="0">
                <a:latin typeface="Libre Baskerville"/>
              </a:rPr>
            </a:br>
            <a:r>
              <a:rPr lang="en-US" sz="1400" b="1" i="0" u="sng">
                <a:latin typeface="Libre Baskerville"/>
              </a:rPr>
              <a:t>Elements of the Report </a:t>
            </a:r>
            <a:endParaRPr lang="en-US" sz="1400" b="1" i="0" u="sng">
              <a:latin typeface="Libre Baskerville"/>
              <a:cs typeface="Calibri" panose="020F0502020204030204"/>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Supplier List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Names and contact information of all suppliers.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Delivery time analysis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A month-by-month breakdown of expected delivery times versus actual delivery times for each supplier.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Highlight any significant delays or discrepancies. </a:t>
            </a:r>
            <a:endParaRPr lang="en-US" sz="1400" b="0" i="0" u="none" strike="noStrike">
              <a:latin typeface="Libre Baskerville"/>
              <a:cs typeface="Calibri"/>
            </a:endParaRPr>
          </a:p>
          <a:p>
            <a:pPr indent="-228600">
              <a:lnSpc>
                <a:spcPct val="90000"/>
              </a:lnSpc>
              <a:spcAft>
                <a:spcPts val="600"/>
              </a:spcAft>
              <a:buFont typeface="Arial" panose="020B0604020202020204" pitchFamily="34" charset="0"/>
              <a:buChar char="•"/>
            </a:pPr>
            <a:br>
              <a:rPr lang="en-US" sz="1400" b="0">
                <a:latin typeface="Libre Baskerville"/>
              </a:rPr>
            </a:br>
            <a:r>
              <a:rPr lang="en-US" sz="1400" b="1" i="0" u="sng">
                <a:latin typeface="Libre Baskerville"/>
              </a:rPr>
              <a:t>Key areas of focus are: </a:t>
            </a:r>
            <a:endParaRPr lang="en-US" sz="1400" b="1" i="0" u="sng">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Identify suppliers with consistently delayed deliveries.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Provide recommendations for improvement. </a:t>
            </a:r>
            <a:endParaRPr lang="en-US" sz="1400" b="0" i="0" u="none" strike="noStrike">
              <a:latin typeface="Libre Baskerville"/>
              <a:cs typeface="Calibri"/>
            </a:endParaRPr>
          </a:p>
          <a:p>
            <a:pPr indent="-228600">
              <a:lnSpc>
                <a:spcPct val="90000"/>
              </a:lnSpc>
              <a:spcAft>
                <a:spcPts val="600"/>
              </a:spcAft>
              <a:buFont typeface="Arial" panose="020B0604020202020204" pitchFamily="34" charset="0"/>
              <a:buChar char="•"/>
            </a:pPr>
            <a:endParaRPr lang="en-US" sz="1400" b="0" i="0" u="none" strike="noStrike"/>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for a winery&#10;&#10;Description automatically generated">
            <a:extLst>
              <a:ext uri="{FF2B5EF4-FFF2-40B4-BE49-F238E27FC236}">
                <a16:creationId xmlns:a16="http://schemas.microsoft.com/office/drawing/2014/main" id="{50CE8477-71FB-50B8-B454-C0A6D97DCBDD}"/>
              </a:ext>
            </a:extLst>
          </p:cNvPr>
          <p:cNvPicPr>
            <a:picLocks noChangeAspect="1"/>
          </p:cNvPicPr>
          <p:nvPr/>
        </p:nvPicPr>
        <p:blipFill rotWithShape="1">
          <a:blip r:embed="rId2"/>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242636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E4DAA-343E-DC02-9E67-DBB8C9711985}"/>
              </a:ext>
            </a:extLst>
          </p:cNvPr>
          <p:cNvSpPr>
            <a:spLocks noGrp="1"/>
          </p:cNvSpPr>
          <p:nvPr>
            <p:ph type="title"/>
          </p:nvPr>
        </p:nvSpPr>
        <p:spPr>
          <a:xfrm>
            <a:off x="480764" y="252685"/>
            <a:ext cx="4036334" cy="2387600"/>
          </a:xfrm>
        </p:spPr>
        <p:txBody>
          <a:bodyPr vert="horz" lIns="91440" tIns="45720" rIns="91440" bIns="45720" rtlCol="0" anchor="t">
            <a:normAutofit/>
          </a:bodyPr>
          <a:lstStyle/>
          <a:p>
            <a:r>
              <a:rPr lang="en-US" sz="5400" b="1" kern="1200">
                <a:latin typeface="Georgia"/>
              </a:rPr>
              <a:t>Report Results</a:t>
            </a:r>
            <a:endParaRPr lang="en-US" sz="5400" kern="1200">
              <a:latin typeface="Georgia"/>
            </a:endParaRPr>
          </a:p>
        </p:txBody>
      </p:sp>
      <p:grpSp>
        <p:nvGrpSpPr>
          <p:cNvPr id="6" name="Group 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0656DF3C-7E9B-1C7B-4B2F-7A17922AB824}"/>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F3ACEE3-034C-0F55-8C4B-614A9D1D0C45}"/>
              </a:ext>
            </a:extLst>
          </p:cNvPr>
          <p:cNvPicPr>
            <a:picLocks noChangeAspect="1"/>
          </p:cNvPicPr>
          <p:nvPr/>
        </p:nvPicPr>
        <p:blipFill>
          <a:blip r:embed="rId3"/>
          <a:stretch>
            <a:fillRect/>
          </a:stretch>
        </p:blipFill>
        <p:spPr>
          <a:xfrm>
            <a:off x="3297" y="2162176"/>
            <a:ext cx="5679097" cy="3143249"/>
          </a:xfrm>
          <a:prstGeom prst="rect">
            <a:avLst/>
          </a:prstGeom>
        </p:spPr>
      </p:pic>
    </p:spTree>
    <p:extLst>
      <p:ext uri="{BB962C8B-B14F-4D97-AF65-F5344CB8AC3E}">
        <p14:creationId xmlns:p14="http://schemas.microsoft.com/office/powerpoint/2010/main" val="24007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1E426-6684-DFFA-9AB7-474C212E8F37}"/>
              </a:ext>
            </a:extLst>
          </p:cNvPr>
          <p:cNvSpPr>
            <a:spLocks noGrp="1"/>
          </p:cNvSpPr>
          <p:nvPr>
            <p:ph type="title"/>
          </p:nvPr>
        </p:nvSpPr>
        <p:spPr>
          <a:xfrm>
            <a:off x="155351" y="327983"/>
            <a:ext cx="7155373" cy="1253597"/>
          </a:xfrm>
        </p:spPr>
        <p:txBody>
          <a:bodyPr vert="horz" lIns="91440" tIns="45720" rIns="91440" bIns="45720" rtlCol="0" anchor="t">
            <a:normAutofit/>
          </a:bodyPr>
          <a:lstStyle/>
          <a:p>
            <a:r>
              <a:rPr lang="en-US" sz="2900" b="1">
                <a:solidFill>
                  <a:srgbClr val="666666"/>
                </a:solidFill>
                <a:latin typeface="Georgia"/>
              </a:rPr>
              <a:t>Employee Hours Report Description</a:t>
            </a:r>
            <a:endParaRPr lang="en-US">
              <a:ea typeface="+mj-ea"/>
              <a:cs typeface="+mj-cs"/>
            </a:endParaRP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C3A6FA-757A-283E-C538-E21ABC868F44}"/>
              </a:ext>
            </a:extLst>
          </p:cNvPr>
          <p:cNvSpPr txBox="1"/>
          <p:nvPr/>
        </p:nvSpPr>
        <p:spPr>
          <a:xfrm>
            <a:off x="849922" y="1523999"/>
            <a:ext cx="993530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bre Baskerville"/>
                <a:ea typeface="+mn-lt"/>
                <a:cs typeface="+mn-lt"/>
              </a:rPr>
              <a:t>The information needed for the report is the hours worked by each employee each quarter</a:t>
            </a:r>
            <a:r>
              <a:rPr lang="en-US">
                <a:solidFill>
                  <a:srgbClr val="2F5496"/>
                </a:solidFill>
                <a:latin typeface="Libre Baskerville"/>
                <a:ea typeface="+mn-lt"/>
                <a:cs typeface="+mn-lt"/>
              </a:rPr>
              <a:t>.</a:t>
            </a:r>
            <a:endParaRPr lang="en-US">
              <a:latin typeface="Libre Baskerville"/>
            </a:endParaRPr>
          </a:p>
          <a:p>
            <a:br>
              <a:rPr lang="en-US"/>
            </a:br>
            <a:endParaRPr lang="en-US">
              <a:latin typeface="Libre Baskerville"/>
            </a:endParaRPr>
          </a:p>
          <a:p>
            <a:r>
              <a:rPr lang="en-US" b="1">
                <a:solidFill>
                  <a:srgbClr val="9C254D"/>
                </a:solidFill>
                <a:latin typeface="Libre Baskerville"/>
                <a:ea typeface="+mn-lt"/>
                <a:cs typeface="+mn-lt"/>
              </a:rPr>
              <a:t>Elements of the report:</a:t>
            </a:r>
            <a:r>
              <a:rPr lang="en-US" b="1" i="1">
                <a:solidFill>
                  <a:srgbClr val="9C254D"/>
                </a:solidFill>
                <a:latin typeface="Libre Baskerville"/>
                <a:ea typeface="+mn-lt"/>
                <a:cs typeface="+mn-lt"/>
              </a:rPr>
              <a:t>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Names and roles of all employees.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Breakdown of hours worked by each employee for each quarter.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Identify any patterns or trends in employee time.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Total hours worked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Summarize the total hours worked by each employee over the entire year. </a:t>
            </a:r>
            <a:endParaRPr lang="en-US">
              <a:latin typeface="Libre Baskerville"/>
            </a:endParaRPr>
          </a:p>
          <a:p>
            <a:endParaRPr lang="en-US">
              <a:latin typeface="Libre Baskerville"/>
            </a:endParaRPr>
          </a:p>
          <a:p>
            <a:br>
              <a:rPr lang="en-US"/>
            </a:br>
            <a:endParaRPr lang="en-US"/>
          </a:p>
        </p:txBody>
      </p:sp>
      <p:pic>
        <p:nvPicPr>
          <p:cNvPr id="4" name="Picture 3" descr="A logo for a winery&#10;&#10;Description automatically generated">
            <a:extLst>
              <a:ext uri="{FF2B5EF4-FFF2-40B4-BE49-F238E27FC236}">
                <a16:creationId xmlns:a16="http://schemas.microsoft.com/office/drawing/2014/main" id="{3EC34FCF-7164-7B33-656B-4D6946DE8DD2}"/>
              </a:ext>
            </a:extLst>
          </p:cNvPr>
          <p:cNvPicPr>
            <a:picLocks noChangeAspect="1"/>
          </p:cNvPicPr>
          <p:nvPr/>
        </p:nvPicPr>
        <p:blipFill>
          <a:blip r:embed="rId2"/>
          <a:stretch>
            <a:fillRect/>
          </a:stretch>
        </p:blipFill>
        <p:spPr>
          <a:xfrm>
            <a:off x="8974015" y="3470030"/>
            <a:ext cx="2473570" cy="2473570"/>
          </a:xfrm>
          <a:prstGeom prst="rect">
            <a:avLst/>
          </a:prstGeom>
        </p:spPr>
      </p:pic>
    </p:spTree>
    <p:extLst>
      <p:ext uri="{BB962C8B-B14F-4D97-AF65-F5344CB8AC3E}">
        <p14:creationId xmlns:p14="http://schemas.microsoft.com/office/powerpoint/2010/main" val="235979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next to several barrels&#10;&#10;Description automatically generated">
            <a:extLst>
              <a:ext uri="{FF2B5EF4-FFF2-40B4-BE49-F238E27FC236}">
                <a16:creationId xmlns:a16="http://schemas.microsoft.com/office/drawing/2014/main" id="{526A7B83-B9B6-CCD8-B4F3-ADAA278949EA}"/>
              </a:ext>
            </a:extLst>
          </p:cNvPr>
          <p:cNvPicPr>
            <a:picLocks noChangeAspect="1"/>
          </p:cNvPicPr>
          <p:nvPr/>
        </p:nvPicPr>
        <p:blipFill rotWithShape="1">
          <a:blip r:embed="rId2"/>
          <a:srcRect l="13722" r="696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317D9A-918D-FCFE-203F-36AB9F38C3B6}"/>
              </a:ext>
            </a:extLst>
          </p:cNvPr>
          <p:cNvSpPr txBox="1"/>
          <p:nvPr/>
        </p:nvSpPr>
        <p:spPr>
          <a:xfrm>
            <a:off x="7777796" y="1109494"/>
            <a:ext cx="4420064" cy="49736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2400" b="1">
                <a:latin typeface="Georgia"/>
              </a:rPr>
              <a:t>Employee Roles</a:t>
            </a:r>
            <a:endParaRPr lang="en-US" sz="2400">
              <a:latin typeface="Georgia"/>
            </a:endParaRP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b="1"/>
          </a:p>
          <a:p>
            <a:pPr indent="-228600">
              <a:lnSpc>
                <a:spcPct val="90000"/>
              </a:lnSpc>
              <a:spcAft>
                <a:spcPts val="600"/>
              </a:spcAft>
              <a:buFont typeface="Arial" panose="020B0604020202020204" pitchFamily="34" charset="0"/>
              <a:buChar char="•"/>
            </a:pPr>
            <a:r>
              <a:rPr lang="en-US" sz="2000">
                <a:latin typeface="Libre Baskerville"/>
              </a:rPr>
              <a:t>Janet Collins- Finances and Payroll</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Roz Murphy - Marketing</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Bob Ulrich - Marketing Assistant</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Maria Constanza - Distribution Manager</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Henry Doyle - Production Line Manager</a:t>
            </a:r>
            <a:endParaRPr lang="en-US" sz="2000">
              <a:latin typeface="Libre Baskerville"/>
              <a:cs typeface="Calibri"/>
            </a:endParaRPr>
          </a:p>
          <a:p>
            <a:pPr indent="-228600">
              <a:lnSpc>
                <a:spcPct val="90000"/>
              </a:lnSpc>
              <a:spcAft>
                <a:spcPts val="600"/>
              </a:spcAft>
              <a:buFont typeface="Arial" panose="020B0604020202020204" pitchFamily="34" charset="0"/>
              <a:buChar char="•"/>
            </a:pPr>
            <a:endParaRPr lang="en-US" sz="2000">
              <a:latin typeface="Libre Baskerville"/>
              <a:cs typeface="Calibri"/>
            </a:endParaRPr>
          </a:p>
          <a:p>
            <a:pPr>
              <a:lnSpc>
                <a:spcPct val="90000"/>
              </a:lnSpc>
              <a:spcAft>
                <a:spcPts val="600"/>
              </a:spcAft>
            </a:pPr>
            <a:r>
              <a:rPr lang="en-US" sz="2000">
                <a:latin typeface="Libre Baskerville"/>
              </a:rPr>
              <a:t>Production consists of a 20 Member crew.</a:t>
            </a:r>
            <a:endParaRPr lang="en-US" sz="2000">
              <a:latin typeface="Libre Baskerville"/>
              <a:cs typeface="Calibri"/>
            </a:endParaRPr>
          </a:p>
          <a:p>
            <a:pPr>
              <a:lnSpc>
                <a:spcPct val="90000"/>
              </a:lnSpc>
              <a:spcAft>
                <a:spcPts val="600"/>
              </a:spcAft>
            </a:pPr>
            <a:br>
              <a:rPr lang="en-US" sz="1600"/>
            </a:br>
            <a:endParaRPr lang="en-US" sz="1600">
              <a:cs typeface="Calibri" panose="020F0502020204030204"/>
            </a:endParaRPr>
          </a:p>
        </p:txBody>
      </p:sp>
    </p:spTree>
    <p:extLst>
      <p:ext uri="{BB962C8B-B14F-4D97-AF65-F5344CB8AC3E}">
        <p14:creationId xmlns:p14="http://schemas.microsoft.com/office/powerpoint/2010/main" val="4012302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5101DA-86D8-8E14-AE9B-0BCED36A9D01}"/>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0B00BA-2364-6721-9760-A068EF27E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C4EB1-5D7D-2F27-D79A-44A2933A18D8}"/>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D7D39A0E-CC4E-E979-C8C7-C2B03C439B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A3D6D5-DBAA-B21C-675F-CBE925A04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A3569B-45D1-B25E-7F72-8ECAE321E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29DEE5-FB24-BBC1-23B6-663777A37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0ED6CC8-C65D-F31B-63D2-ECB40AFC3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F31AD-1B2D-4B8B-CB1D-44A7EF06A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8B0096CC-2F1C-571D-98D6-347D37653713}"/>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22768E8-0B06-82A7-76F5-3F8D9C22A32A}"/>
              </a:ext>
            </a:extLst>
          </p:cNvPr>
          <p:cNvPicPr>
            <a:picLocks noChangeAspect="1"/>
          </p:cNvPicPr>
          <p:nvPr/>
        </p:nvPicPr>
        <p:blipFill>
          <a:blip r:embed="rId3"/>
          <a:stretch>
            <a:fillRect/>
          </a:stretch>
        </p:blipFill>
        <p:spPr>
          <a:xfrm>
            <a:off x="277291" y="914400"/>
            <a:ext cx="4650464" cy="5814646"/>
          </a:xfrm>
          <a:prstGeom prst="rect">
            <a:avLst/>
          </a:prstGeom>
        </p:spPr>
      </p:pic>
    </p:spTree>
    <p:extLst>
      <p:ext uri="{BB962C8B-B14F-4D97-AF65-F5344CB8AC3E}">
        <p14:creationId xmlns:p14="http://schemas.microsoft.com/office/powerpoint/2010/main" val="647507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Ashley Landin Cody Ferre Deandra Ash Irene Carrillo Jaramillo Samuel Segars  </vt:lpstr>
      <vt:lpstr>Case Study: Bacchus Winery  </vt:lpstr>
      <vt:lpstr>PowerPoint Presentation</vt:lpstr>
      <vt:lpstr>Supplier/Shipment Report Description</vt:lpstr>
      <vt:lpstr>Report Results</vt:lpstr>
      <vt:lpstr>Employee Hours Report Description</vt:lpstr>
      <vt:lpstr>PowerPoint Presentation</vt:lpstr>
      <vt:lpstr>Report Results</vt:lpstr>
      <vt:lpstr>Wine Distribution Report Description</vt:lpstr>
      <vt:lpstr>Report Results</vt:lpstr>
      <vt:lpstr>Report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2023-12-13T00:59:17Z</dcterms:created>
  <dcterms:modified xsi:type="dcterms:W3CDTF">2023-12-17T01:26:51Z</dcterms:modified>
</cp:coreProperties>
</file>